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Learn More" id="{2CC34DB2-6590-42C0-AD4B-A04C6060184E}">
          <p14:sldIdLst>
            <p14:sldId id="257"/>
            <p14:sldId id="258"/>
            <p14:sldId id="259"/>
            <p14:sldId id="260"/>
            <p14:sldId id="261"/>
            <p14:sldId id="262"/>
            <p14:sldId id="26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462F"/>
    <a:srgbClr val="D2B4A6"/>
    <a:srgbClr val="734F29"/>
    <a:srgbClr val="D24726"/>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280" autoAdjust="0"/>
  </p:normalViewPr>
  <p:slideViewPr>
    <p:cSldViewPr snapToGrid="0">
      <p:cViewPr varScale="1">
        <p:scale>
          <a:sx n="89" d="100"/>
          <a:sy n="89" d="100"/>
        </p:scale>
        <p:origin x="618"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5/12/2020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5/12/2020</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eeoc.gov/laws/typ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ls.gov/news.release/pdf/cfoi.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3047" y="3222832"/>
            <a:ext cx="10515600" cy="1338410"/>
          </a:xfrm>
        </p:spPr>
        <p:txBody>
          <a:bodyPr/>
          <a:lstStyle/>
          <a:p>
            <a:r>
              <a:rPr lang="en-US" dirty="0" smtClean="0"/>
              <a:t>Ethical Issue</a:t>
            </a:r>
            <a:endParaRPr lang="en-US" dirty="0"/>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8795"/>
            <a:ext cx="4010597" cy="527125"/>
          </a:xfrm>
        </p:spPr>
        <p:txBody>
          <a:bodyPr>
            <a:normAutofit fontScale="90000"/>
          </a:bodyPr>
          <a:lstStyle/>
          <a:p>
            <a:r>
              <a:rPr lang="en-US" dirty="0" smtClean="0"/>
              <a:t/>
            </a:r>
            <a:br>
              <a:rPr lang="en-US" dirty="0" smtClean="0"/>
            </a:br>
            <a:r>
              <a:rPr lang="en-US" dirty="0"/>
              <a:t/>
            </a:r>
            <a:br>
              <a:rPr lang="en-US" dirty="0"/>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What is Ethical Issue</a:t>
            </a:r>
            <a:r>
              <a:rPr lang="en-US" dirty="0" smtClean="0"/>
              <a:t/>
            </a:r>
            <a:br>
              <a:rPr lang="en-US" dirty="0" smtClean="0"/>
            </a:br>
            <a:endParaRPr lang="en-US" dirty="0"/>
          </a:p>
        </p:txBody>
      </p:sp>
      <p:sp>
        <p:nvSpPr>
          <p:cNvPr id="3" name="Content Placeholder 2"/>
          <p:cNvSpPr>
            <a:spLocks noGrp="1"/>
          </p:cNvSpPr>
          <p:nvPr>
            <p:ph idx="1"/>
          </p:nvPr>
        </p:nvSpPr>
        <p:spPr>
          <a:xfrm>
            <a:off x="344245" y="1645920"/>
            <a:ext cx="11015830" cy="4937760"/>
          </a:xfrm>
        </p:spPr>
        <p:txBody>
          <a:bodyPr>
            <a:normAutofit/>
          </a:bodyPr>
          <a:lstStyle/>
          <a:p>
            <a:pPr algn="just">
              <a:lnSpc>
                <a:spcPct val="100000"/>
              </a:lnSpc>
            </a:pPr>
            <a:r>
              <a:rPr lang="en-US" sz="2000" dirty="0">
                <a:solidFill>
                  <a:schemeClr val="tx1"/>
                </a:solidFill>
                <a:latin typeface="Times New Roman" panose="02020603050405020304" pitchFamily="18" charset="0"/>
                <a:cs typeface="Times New Roman" panose="02020603050405020304" pitchFamily="18" charset="0"/>
              </a:rPr>
              <a:t>A </a:t>
            </a:r>
            <a:r>
              <a:rPr lang="en-US" sz="2000" b="1" dirty="0" smtClean="0">
                <a:solidFill>
                  <a:schemeClr val="tx1"/>
                </a:solidFill>
                <a:latin typeface="Times New Roman" panose="02020603050405020304" pitchFamily="18" charset="0"/>
                <a:cs typeface="Times New Roman" panose="02020603050405020304" pitchFamily="18" charset="0"/>
              </a:rPr>
              <a:t>problem</a:t>
            </a:r>
            <a:r>
              <a:rPr lang="en-US" sz="2000" dirty="0">
                <a:solidFill>
                  <a:schemeClr val="tx1"/>
                </a:solidFill>
                <a:latin typeface="Times New Roman" panose="02020603050405020304" pitchFamily="18" charset="0"/>
                <a:cs typeface="Times New Roman" panose="02020603050405020304" pitchFamily="18" charset="0"/>
              </a:rPr>
              <a:t> or situation that requires a person or organization to choose between alternatives that must be evaluated as right (</a:t>
            </a:r>
            <a:r>
              <a:rPr lang="en-US" sz="2000" b="1" dirty="0">
                <a:solidFill>
                  <a:schemeClr val="tx1"/>
                </a:solidFill>
                <a:latin typeface="Times New Roman" panose="02020603050405020304" pitchFamily="18" charset="0"/>
                <a:cs typeface="Times New Roman" panose="02020603050405020304" pitchFamily="18" charset="0"/>
              </a:rPr>
              <a:t>ethical</a:t>
            </a:r>
            <a:r>
              <a:rPr lang="en-US" sz="2000" dirty="0">
                <a:solidFill>
                  <a:schemeClr val="tx1"/>
                </a:solidFill>
                <a:latin typeface="Times New Roman" panose="02020603050405020304" pitchFamily="18" charset="0"/>
                <a:cs typeface="Times New Roman" panose="02020603050405020304" pitchFamily="18" charset="0"/>
              </a:rPr>
              <a:t>) or wrong (unethical</a:t>
            </a:r>
            <a:r>
              <a:rPr lang="en-US" sz="2000" dirty="0" smtClean="0">
                <a:solidFill>
                  <a:schemeClr val="tx1"/>
                </a:solidFill>
                <a:latin typeface="Times New Roman" panose="02020603050405020304" pitchFamily="18" charset="0"/>
                <a:cs typeface="Times New Roman" panose="02020603050405020304" pitchFamily="18" charset="0"/>
              </a:rPr>
              <a:t>).</a:t>
            </a:r>
          </a:p>
          <a:p>
            <a:pPr algn="just">
              <a:lnSpc>
                <a:spcPct val="100000"/>
              </a:lnSpc>
            </a:pPr>
            <a:r>
              <a:rPr lang="en-US" sz="2000" b="1" dirty="0" smtClean="0">
                <a:solidFill>
                  <a:srgbClr val="DD462F"/>
                </a:solidFill>
                <a:latin typeface="Times New Roman" panose="02020603050405020304" pitchFamily="18" charset="0"/>
                <a:cs typeface="Times New Roman" panose="02020603050405020304" pitchFamily="18" charset="0"/>
              </a:rPr>
              <a:t>Ethical Issue in Business: </a:t>
            </a:r>
            <a:r>
              <a:rPr lang="en-US" sz="2000" b="1" dirty="0" smtClean="0">
                <a:solidFill>
                  <a:schemeClr val="tx2">
                    <a:lumMod val="50000"/>
                  </a:schemeClr>
                </a:solidFill>
                <a:latin typeface="Times New Roman" panose="02020603050405020304" pitchFamily="18" charset="0"/>
                <a:cs typeface="Times New Roman" panose="02020603050405020304" pitchFamily="18" charset="0"/>
              </a:rPr>
              <a:t>Ethical issues in business</a:t>
            </a:r>
            <a:r>
              <a:rPr lang="en-US" sz="2000" dirty="0" smtClean="0">
                <a:solidFill>
                  <a:schemeClr val="tx2">
                    <a:lumMod val="50000"/>
                  </a:schemeClr>
                </a:solidFill>
                <a:latin typeface="Times New Roman" panose="02020603050405020304" pitchFamily="18" charset="0"/>
                <a:cs typeface="Times New Roman" panose="02020603050405020304" pitchFamily="18" charset="0"/>
              </a:rPr>
              <a:t> include promoting conduct based on integrity and trust, but more complex </a:t>
            </a:r>
            <a:r>
              <a:rPr lang="en-US" sz="2000" b="1" dirty="0" smtClean="0">
                <a:solidFill>
                  <a:schemeClr val="tx2">
                    <a:lumMod val="50000"/>
                  </a:schemeClr>
                </a:solidFill>
                <a:latin typeface="Times New Roman" panose="02020603050405020304" pitchFamily="18" charset="0"/>
                <a:cs typeface="Times New Roman" panose="02020603050405020304" pitchFamily="18" charset="0"/>
              </a:rPr>
              <a:t>issues</a:t>
            </a:r>
            <a:r>
              <a:rPr lang="en-US" sz="2000" dirty="0" smtClean="0">
                <a:solidFill>
                  <a:schemeClr val="tx2">
                    <a:lumMod val="50000"/>
                  </a:schemeClr>
                </a:solidFill>
                <a:latin typeface="Times New Roman" panose="02020603050405020304" pitchFamily="18" charset="0"/>
                <a:cs typeface="Times New Roman" panose="02020603050405020304" pitchFamily="18" charset="0"/>
              </a:rPr>
              <a:t> include accommodating diversity, empathetic decision-making, and compliance and governance that is consistent with the organization's core </a:t>
            </a:r>
            <a:r>
              <a:rPr lang="en-US" sz="2000" dirty="0" smtClean="0">
                <a:solidFill>
                  <a:schemeClr val="tx2">
                    <a:lumMod val="50000"/>
                  </a:schemeClr>
                </a:solidFill>
                <a:latin typeface="Times New Roman" panose="02020603050405020304" pitchFamily="18" charset="0"/>
                <a:cs typeface="Times New Roman" panose="02020603050405020304" pitchFamily="18" charset="0"/>
              </a:rPr>
              <a:t>values</a:t>
            </a:r>
            <a:endParaRPr lang="en-US" sz="2000" b="1" dirty="0" smtClean="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21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46673"/>
            <a:ext cx="10749367" cy="714016"/>
          </a:xfrm>
        </p:spPr>
        <p:txBody>
          <a:bodyPr>
            <a:normAutofit fontScale="90000"/>
          </a:bodyPr>
          <a:lstStyle/>
          <a:p>
            <a:r>
              <a:rPr lang="en-US" dirty="0"/>
              <a:t> </a:t>
            </a:r>
            <a:r>
              <a:rPr lang="en-US" dirty="0">
                <a:latin typeface="Times New Roman" panose="02020603050405020304" pitchFamily="18" charset="0"/>
                <a:cs typeface="Times New Roman" panose="02020603050405020304" pitchFamily="18" charset="0"/>
              </a:rPr>
              <a:t>Harassment and Discrimination in the Workplace</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9699" y="1527586"/>
            <a:ext cx="11456894" cy="6572922"/>
          </a:xfrm>
        </p:spPr>
        <p:txBody>
          <a:bodyPr>
            <a:normAutofit fontScale="25000" lnSpcReduction="20000"/>
          </a:bodyPr>
          <a:lstStyle/>
          <a:p>
            <a:pPr algn="just">
              <a:lnSpc>
                <a:spcPct val="120000"/>
              </a:lnSpc>
            </a:pPr>
            <a:r>
              <a:rPr lang="en-US" sz="8000" dirty="0">
                <a:latin typeface="Times New Roman" panose="02020603050405020304" pitchFamily="18" charset="0"/>
                <a:cs typeface="Times New Roman" panose="02020603050405020304" pitchFamily="18" charset="0"/>
              </a:rPr>
              <a:t>Harassment and discrimination are arguably the largest ethical issues that impact business owners today. Should harassment or discrimination take place in the workplace, the result could be catastrophic for your organization both financially and </a:t>
            </a:r>
            <a:r>
              <a:rPr lang="en-US" sz="8000" dirty="0" smtClean="0">
                <a:latin typeface="Times New Roman" panose="02020603050405020304" pitchFamily="18" charset="0"/>
                <a:cs typeface="Times New Roman" panose="02020603050405020304" pitchFamily="18" charset="0"/>
              </a:rPr>
              <a:t>reputation ally.</a:t>
            </a:r>
            <a:r>
              <a:rPr lang="en-US" sz="8000" dirty="0">
                <a:latin typeface="Times New Roman" panose="02020603050405020304" pitchFamily="18" charset="0"/>
                <a:cs typeface="Times New Roman" panose="02020603050405020304" pitchFamily="18" charset="0"/>
              </a:rPr>
              <a:t>  </a:t>
            </a:r>
            <a:endParaRPr lang="en-US" sz="8000" dirty="0" smtClean="0">
              <a:latin typeface="Times New Roman" panose="02020603050405020304" pitchFamily="18" charset="0"/>
              <a:cs typeface="Times New Roman" panose="02020603050405020304" pitchFamily="18" charset="0"/>
            </a:endParaRPr>
          </a:p>
          <a:p>
            <a:pPr algn="just">
              <a:lnSpc>
                <a:spcPct val="120000"/>
              </a:lnSpc>
              <a:spcBef>
                <a:spcPts val="0"/>
              </a:spcBef>
              <a:spcAft>
                <a:spcPts val="0"/>
              </a:spcAft>
            </a:pPr>
            <a:r>
              <a:rPr lang="en-US" sz="8000" dirty="0" smtClean="0">
                <a:latin typeface="Times New Roman" panose="02020603050405020304" pitchFamily="18" charset="0"/>
                <a:cs typeface="Times New Roman" panose="02020603050405020304" pitchFamily="18" charset="0"/>
              </a:rPr>
              <a:t>The </a:t>
            </a:r>
            <a:r>
              <a:rPr lang="en-US" sz="8000" dirty="0">
                <a:latin typeface="Times New Roman" panose="02020603050405020304" pitchFamily="18" charset="0"/>
                <a:cs typeface="Times New Roman" panose="02020603050405020304" pitchFamily="18" charset="0"/>
              </a:rPr>
              <a:t>U.S. Equal Employment Opportunity Commission (EEOC) defines many </a:t>
            </a:r>
            <a:r>
              <a:rPr lang="en-US" sz="8000" dirty="0">
                <a:solidFill>
                  <a:schemeClr val="bg2">
                    <a:lumMod val="10000"/>
                  </a:schemeClr>
                </a:solidFill>
                <a:latin typeface="Times New Roman" panose="02020603050405020304" pitchFamily="18" charset="0"/>
                <a:cs typeface="Times New Roman" panose="02020603050405020304" pitchFamily="18" charset="0"/>
                <a:hlinkClick r:id="rId2"/>
              </a:rPr>
              <a:t>different types of discrimination and harassment statutes</a:t>
            </a:r>
            <a:r>
              <a:rPr lang="en-US" sz="8000" dirty="0">
                <a:latin typeface="Times New Roman" panose="02020603050405020304" pitchFamily="18" charset="0"/>
                <a:cs typeface="Times New Roman" panose="02020603050405020304" pitchFamily="18" charset="0"/>
              </a:rPr>
              <a:t> that can have an effect on your organization, including but not limited to: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Age: </a:t>
            </a:r>
            <a:r>
              <a:rPr lang="en-US" sz="8000" dirty="0">
                <a:latin typeface="Times New Roman" panose="02020603050405020304" pitchFamily="18" charset="0"/>
                <a:cs typeface="Times New Roman" panose="02020603050405020304" pitchFamily="18" charset="0"/>
              </a:rPr>
              <a:t>applies to those 40 and older, and to any ageist policies or treatment that takes place.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Disability:</a:t>
            </a:r>
            <a:r>
              <a:rPr lang="en-US" sz="8000" dirty="0">
                <a:latin typeface="Times New Roman" panose="02020603050405020304" pitchFamily="18" charset="0"/>
                <a:cs typeface="Times New Roman" panose="02020603050405020304" pitchFamily="18" charset="0"/>
              </a:rPr>
              <a:t> accommodations and equal treatment provided within reason for employees with physical or mental disabilities.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Equal Pay:</a:t>
            </a:r>
            <a:r>
              <a:rPr lang="en-US" sz="8000" dirty="0">
                <a:latin typeface="Times New Roman" panose="02020603050405020304" pitchFamily="18" charset="0"/>
                <a:cs typeface="Times New Roman" panose="02020603050405020304" pitchFamily="18" charset="0"/>
              </a:rPr>
              <a:t> compensation for equal work regardless of sex, race, religion, etc.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Pregnancy:</a:t>
            </a:r>
            <a:r>
              <a:rPr lang="en-US" sz="8000" dirty="0">
                <a:latin typeface="Times New Roman" panose="02020603050405020304" pitchFamily="18" charset="0"/>
                <a:cs typeface="Times New Roman" panose="02020603050405020304" pitchFamily="18" charset="0"/>
              </a:rPr>
              <a:t> accommodations and equal treatment provided within reason for pregnant employees.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Race:</a:t>
            </a:r>
            <a:r>
              <a:rPr lang="en-US" sz="8000" dirty="0">
                <a:latin typeface="Times New Roman" panose="02020603050405020304" pitchFamily="18" charset="0"/>
                <a:cs typeface="Times New Roman" panose="02020603050405020304" pitchFamily="18" charset="0"/>
              </a:rPr>
              <a:t> employee treatment consistent regardless of race or ethnicity.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Religion:</a:t>
            </a:r>
            <a:r>
              <a:rPr lang="en-US" sz="8000" dirty="0">
                <a:latin typeface="Times New Roman" panose="02020603050405020304" pitchFamily="18" charset="0"/>
                <a:cs typeface="Times New Roman" panose="02020603050405020304" pitchFamily="18" charset="0"/>
              </a:rPr>
              <a:t> accommodations and equal treatment provided within reason regardless of employee religion.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Sex and Gender:</a:t>
            </a:r>
            <a:r>
              <a:rPr lang="en-US" sz="8000" dirty="0">
                <a:latin typeface="Times New Roman" panose="02020603050405020304" pitchFamily="18" charset="0"/>
                <a:cs typeface="Times New Roman" panose="02020603050405020304" pitchFamily="18" charset="0"/>
              </a:rPr>
              <a:t> employee treatment consistent regardless of sex or gender identity.</a:t>
            </a:r>
          </a:p>
          <a:p>
            <a:pPr algn="just">
              <a:lnSpc>
                <a:spcPct val="120000"/>
              </a:lnSpc>
              <a:spcBef>
                <a:spcPts val="0"/>
              </a:spcBef>
              <a:spcAft>
                <a:spcPts val="0"/>
              </a:spcAft>
            </a:pPr>
            <a:r>
              <a:rPr lang="en-US" sz="7200" dirty="0">
                <a:latin typeface="Times New Roman" panose="02020603050405020304" pitchFamily="18" charset="0"/>
                <a:cs typeface="Times New Roman" panose="02020603050405020304" pitchFamily="18" charset="0"/>
              </a:rPr>
              <a:t> </a:t>
            </a:r>
          </a:p>
          <a:p>
            <a:pPr>
              <a:lnSpc>
                <a:spcPct val="120000"/>
              </a:lnSpc>
              <a:spcBef>
                <a:spcPts val="0"/>
              </a:spcBef>
              <a:spcAft>
                <a:spcPts val="0"/>
              </a:spcAft>
            </a:pP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1624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4550"/>
            <a:ext cx="10749367" cy="864623"/>
          </a:xfrm>
        </p:spPr>
        <p:txBody>
          <a:bodyPr>
            <a:normAutofit fontScale="90000"/>
          </a:bodyPr>
          <a:lstStyle/>
          <a:p>
            <a:r>
              <a:rPr lang="en-US" dirty="0">
                <a:latin typeface="Times New Roman" panose="02020603050405020304" pitchFamily="18" charset="0"/>
                <a:cs typeface="Times New Roman" panose="02020603050405020304" pitchFamily="18" charset="0"/>
              </a:rPr>
              <a:t>Health and Safety in the Workplace</a:t>
            </a:r>
            <a:r>
              <a:rPr lang="en-US" dirty="0"/>
              <a:t/>
            </a:r>
            <a:br>
              <a:rPr lang="en-US" dirty="0"/>
            </a:br>
            <a:endParaRPr lang="en-US" dirty="0"/>
          </a:p>
        </p:txBody>
      </p:sp>
      <p:sp>
        <p:nvSpPr>
          <p:cNvPr id="3" name="Content Placeholder 2"/>
          <p:cNvSpPr>
            <a:spLocks noGrp="1"/>
          </p:cNvSpPr>
          <p:nvPr>
            <p:ph idx="1"/>
          </p:nvPr>
        </p:nvSpPr>
        <p:spPr>
          <a:xfrm>
            <a:off x="225911" y="1639172"/>
            <a:ext cx="11177195" cy="5062841"/>
          </a:xfrm>
        </p:spPr>
        <p:txBody>
          <a:bodyPr>
            <a:normAutofit fontScale="25000" lnSpcReduction="20000"/>
          </a:bodyPr>
          <a:lstStyle/>
          <a:p>
            <a:pPr algn="just">
              <a:lnSpc>
                <a:spcPct val="120000"/>
              </a:lnSpc>
            </a:pPr>
            <a:r>
              <a:rPr lang="en-US" sz="8000" dirty="0" smtClean="0">
                <a:latin typeface="Times New Roman" panose="02020603050405020304" pitchFamily="18" charset="0"/>
                <a:cs typeface="Times New Roman" panose="02020603050405020304" pitchFamily="18" charset="0"/>
              </a:rPr>
              <a:t>As </a:t>
            </a:r>
            <a:r>
              <a:rPr lang="en-US" sz="8000" dirty="0">
                <a:latin typeface="Times New Roman" panose="02020603050405020304" pitchFamily="18" charset="0"/>
                <a:cs typeface="Times New Roman" panose="02020603050405020304" pitchFamily="18" charset="0"/>
              </a:rPr>
              <a:t>outlined in the regulations stipulated by the Occupational Safety and Health Administration (OSHA), employees have a right to safe working conditions. According to their </a:t>
            </a:r>
            <a:r>
              <a:rPr lang="en-US" sz="8000" dirty="0">
                <a:latin typeface="Times New Roman" panose="02020603050405020304" pitchFamily="18" charset="0"/>
                <a:cs typeface="Times New Roman" panose="02020603050405020304" pitchFamily="18" charset="0"/>
                <a:hlinkClick r:id="rId2"/>
              </a:rPr>
              <a:t>2018 study</a:t>
            </a:r>
            <a:r>
              <a:rPr lang="en-US" sz="8000" dirty="0">
                <a:latin typeface="Times New Roman" panose="02020603050405020304" pitchFamily="18" charset="0"/>
                <a:cs typeface="Times New Roman" panose="02020603050405020304" pitchFamily="18" charset="0"/>
              </a:rPr>
              <a:t>, 5,250 workers in the United States died from occupational accidents or work-related diseases</a:t>
            </a:r>
            <a:r>
              <a:rPr lang="en-US" sz="8000" dirty="0" smtClean="0">
                <a:latin typeface="Times New Roman" panose="02020603050405020304" pitchFamily="18" charset="0"/>
                <a:cs typeface="Times New Roman" panose="02020603050405020304" pitchFamily="18" charset="0"/>
              </a:rPr>
              <a:t>.</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Fall Protection</a:t>
            </a:r>
            <a:r>
              <a:rPr lang="en-US" sz="8000" dirty="0">
                <a:latin typeface="Times New Roman" panose="02020603050405020304" pitchFamily="18" charset="0"/>
                <a:cs typeface="Times New Roman" panose="02020603050405020304" pitchFamily="18" charset="0"/>
              </a:rPr>
              <a:t>, e.g. unprotected sides and edges and leading edges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Hazard Communication</a:t>
            </a:r>
            <a:r>
              <a:rPr lang="en-US" sz="8000" dirty="0">
                <a:latin typeface="Times New Roman" panose="02020603050405020304" pitchFamily="18" charset="0"/>
                <a:cs typeface="Times New Roman" panose="02020603050405020304" pitchFamily="18" charset="0"/>
              </a:rPr>
              <a:t>, e.g. classifying harmful chemicals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Scaffolding</a:t>
            </a:r>
            <a:r>
              <a:rPr lang="en-US" sz="8000" dirty="0">
                <a:latin typeface="Times New Roman" panose="02020603050405020304" pitchFamily="18" charset="0"/>
                <a:cs typeface="Times New Roman" panose="02020603050405020304" pitchFamily="18" charset="0"/>
              </a:rPr>
              <a:t>, e.g. required resistance and maximum weight numbers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Respiratory Protection</a:t>
            </a:r>
            <a:r>
              <a:rPr lang="en-US" sz="8000" dirty="0">
                <a:latin typeface="Times New Roman" panose="02020603050405020304" pitchFamily="18" charset="0"/>
                <a:cs typeface="Times New Roman" panose="02020603050405020304" pitchFamily="18" charset="0"/>
              </a:rPr>
              <a:t>, e.g. emergency procedures and respiratory/filter equipment standards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Lockout/</a:t>
            </a:r>
            <a:r>
              <a:rPr lang="en-US" sz="8000" b="1" dirty="0" err="1">
                <a:latin typeface="Times New Roman" panose="02020603050405020304" pitchFamily="18" charset="0"/>
                <a:cs typeface="Times New Roman" panose="02020603050405020304" pitchFamily="18" charset="0"/>
              </a:rPr>
              <a:t>Tagout</a:t>
            </a:r>
            <a:r>
              <a:rPr lang="en-US" sz="8000" dirty="0">
                <a:latin typeface="Times New Roman" panose="02020603050405020304" pitchFamily="18" charset="0"/>
                <a:cs typeface="Times New Roman" panose="02020603050405020304" pitchFamily="18" charset="0"/>
              </a:rPr>
              <a:t>, e.g. controlling hazardous energy such as oil and gas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Powered Industrial Trucks</a:t>
            </a:r>
            <a:r>
              <a:rPr lang="en-US" sz="8000" dirty="0">
                <a:latin typeface="Times New Roman" panose="02020603050405020304" pitchFamily="18" charset="0"/>
                <a:cs typeface="Times New Roman" panose="02020603050405020304" pitchFamily="18" charset="0"/>
              </a:rPr>
              <a:t>, e.g. safety requirements for fire trucks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Ladders</a:t>
            </a:r>
            <a:r>
              <a:rPr lang="en-US" sz="8000" dirty="0">
                <a:latin typeface="Times New Roman" panose="02020603050405020304" pitchFamily="18" charset="0"/>
                <a:cs typeface="Times New Roman" panose="02020603050405020304" pitchFamily="18" charset="0"/>
              </a:rPr>
              <a:t>, e.g. standards for how much weight a ladder can sustain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Electrical, Wiring Methods</a:t>
            </a:r>
            <a:r>
              <a:rPr lang="en-US" sz="8000" dirty="0">
                <a:latin typeface="Times New Roman" panose="02020603050405020304" pitchFamily="18" charset="0"/>
                <a:cs typeface="Times New Roman" panose="02020603050405020304" pitchFamily="18" charset="0"/>
              </a:rPr>
              <a:t>, e.g. procedures for how to circuit to reduce electromagnetic interference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Machine Guarding</a:t>
            </a:r>
            <a:r>
              <a:rPr lang="en-US" sz="8000" dirty="0">
                <a:latin typeface="Times New Roman" panose="02020603050405020304" pitchFamily="18" charset="0"/>
                <a:cs typeface="Times New Roman" panose="02020603050405020304" pitchFamily="18" charset="0"/>
              </a:rPr>
              <a:t>, e.g. clarifying that guillotine cutters, shears, power presses, and other machines require point of operation guarding </a:t>
            </a:r>
          </a:p>
          <a:p>
            <a:pPr algn="just">
              <a:lnSpc>
                <a:spcPct val="120000"/>
              </a:lnSpc>
              <a:spcBef>
                <a:spcPts val="0"/>
              </a:spcBef>
              <a:spcAft>
                <a:spcPts val="0"/>
              </a:spcAft>
            </a:pPr>
            <a:r>
              <a:rPr lang="en-US" sz="8000" b="1" dirty="0">
                <a:latin typeface="Times New Roman" panose="02020603050405020304" pitchFamily="18" charset="0"/>
                <a:cs typeface="Times New Roman" panose="02020603050405020304" pitchFamily="18" charset="0"/>
              </a:rPr>
              <a:t>Electrical, General Requirements</a:t>
            </a:r>
            <a:r>
              <a:rPr lang="en-US" sz="8000" dirty="0">
                <a:latin typeface="Times New Roman" panose="02020603050405020304" pitchFamily="18" charset="0"/>
                <a:cs typeface="Times New Roman" panose="02020603050405020304" pitchFamily="18" charset="0"/>
              </a:rPr>
              <a:t>, e.g. not placing conductors or equipment in damp or wet locations </a:t>
            </a:r>
          </a:p>
          <a:p>
            <a:pPr algn="just">
              <a:lnSpc>
                <a:spcPct val="10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2165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1370"/>
            <a:ext cx="10749367" cy="843108"/>
          </a:xfrm>
        </p:spPr>
        <p:txBody>
          <a:bodyPr>
            <a:noAutofit/>
          </a:bodyPr>
          <a:lstStyle/>
          <a:p>
            <a:r>
              <a:rPr lang="en-US" sz="3200" dirty="0">
                <a:latin typeface="Times New Roman" panose="02020603050405020304" pitchFamily="18" charset="0"/>
                <a:cs typeface="Times New Roman" panose="02020603050405020304" pitchFamily="18" charset="0"/>
              </a:rPr>
              <a:t>Whistleblowing or Social Media Rants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07895" y="1592132"/>
            <a:ext cx="10995211" cy="5109882"/>
          </a:xfrm>
        </p:spPr>
        <p:txBody>
          <a:bodyPr>
            <a:normAutofit/>
          </a:bodyPr>
          <a:lstStyle/>
          <a:p>
            <a:pPr algn="just">
              <a:lnSpc>
                <a:spcPct val="100000"/>
              </a:lnSpc>
            </a:pPr>
            <a:r>
              <a:rPr lang="en-US" sz="2000" dirty="0">
                <a:latin typeface="Times New Roman" panose="02020603050405020304" pitchFamily="18" charset="0"/>
                <a:cs typeface="Times New Roman" panose="02020603050405020304" pitchFamily="18" charset="0"/>
              </a:rPr>
              <a:t>The widespread nature of social media has made employees conduct online a factor in their employment status. The question of the ethics of firing or punishing employees for their online posts is complicated. However, the line is usually drawn when an employee’s online behavior is considered to be disloyal to their employer. This means that a Facebook post complaining about work is not punishable on its own but can be punishable if it does something to reduce business. </a:t>
            </a:r>
            <a:endParaRPr lang="en-US" sz="2000" dirty="0" smtClean="0">
              <a:latin typeface="Times New Roman" panose="02020603050405020304" pitchFamily="18" charset="0"/>
              <a:cs typeface="Times New Roman" panose="02020603050405020304" pitchFamily="18" charset="0"/>
            </a:endParaRPr>
          </a:p>
          <a:p>
            <a:pPr algn="just">
              <a:lnSpc>
                <a:spcPct val="100000"/>
              </a:lnSpc>
            </a:pPr>
            <a:endParaRPr lang="en-US" sz="2000" dirty="0">
              <a:latin typeface="Times New Roman" panose="02020603050405020304" pitchFamily="18" charset="0"/>
              <a:cs typeface="Times New Roman" panose="02020603050405020304" pitchFamily="18" charset="0"/>
            </a:endParaRPr>
          </a:p>
        </p:txBody>
      </p:sp>
      <p:sp>
        <p:nvSpPr>
          <p:cNvPr id="4" name="AutoShape 2" descr="Ethical Issues in Business 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Ethical Issues in Business 2"/>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01894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5308"/>
            <a:ext cx="10749367" cy="864623"/>
          </a:xfrm>
        </p:spPr>
        <p:txBody>
          <a:bodyPr>
            <a:normAutofit fontScale="90000"/>
          </a:bodyPr>
          <a:lstStyle/>
          <a:p>
            <a:r>
              <a:rPr lang="en-US" dirty="0">
                <a:latin typeface="Times New Roman" panose="02020603050405020304" pitchFamily="18" charset="0"/>
                <a:cs typeface="Times New Roman" panose="02020603050405020304" pitchFamily="18" charset="0"/>
              </a:rPr>
              <a:t>Ethics in Accounting Practices</a:t>
            </a:r>
            <a:r>
              <a:rPr lang="en-US" dirty="0"/>
              <a:t> </a:t>
            </a:r>
            <a:br>
              <a:rPr lang="en-US" dirty="0"/>
            </a:br>
            <a:endParaRPr lang="en-US" dirty="0"/>
          </a:p>
        </p:txBody>
      </p:sp>
      <p:sp>
        <p:nvSpPr>
          <p:cNvPr id="3" name="Content Placeholder 2"/>
          <p:cNvSpPr>
            <a:spLocks noGrp="1"/>
          </p:cNvSpPr>
          <p:nvPr>
            <p:ph idx="1"/>
          </p:nvPr>
        </p:nvSpPr>
        <p:spPr>
          <a:xfrm>
            <a:off x="504714" y="1649931"/>
            <a:ext cx="11350213" cy="4998295"/>
          </a:xfrm>
        </p:spPr>
        <p:txBody>
          <a:bodyPr>
            <a:normAutofit/>
          </a:bodyPr>
          <a:lstStyle/>
          <a:p>
            <a:pPr algn="just">
              <a:lnSpc>
                <a:spcPct val="100000"/>
              </a:lnSpc>
            </a:pPr>
            <a:r>
              <a:rPr lang="en-US" sz="2000" dirty="0">
                <a:latin typeface="Times New Roman" panose="02020603050405020304" pitchFamily="18" charset="0"/>
                <a:cs typeface="Times New Roman" panose="02020603050405020304" pitchFamily="18" charset="0"/>
              </a:rPr>
              <a:t>Any organization must maintain accurate bookkeeping practices. “Cooking the books”, and otherwise conducting unethical accounting practices, is a serious concern for organizations, especially in publicly traded companies. </a:t>
            </a:r>
          </a:p>
          <a:p>
            <a:pPr algn="just">
              <a:lnSpc>
                <a:spcPct val="100000"/>
              </a:lnSpc>
            </a:pPr>
            <a:r>
              <a:rPr lang="en-US" sz="2000" dirty="0">
                <a:latin typeface="Times New Roman" panose="02020603050405020304" pitchFamily="18" charset="0"/>
                <a:cs typeface="Times New Roman" panose="02020603050405020304" pitchFamily="18" charset="0"/>
              </a:rPr>
              <a:t>An infamous example of this was the 2001 scandal with American oil giant Enron, which was exposed for inaccurately reporting its financial statements for years, with its accounting firm Arthur Andersen signing off on statements despite them being incorrect. The deception affected stockholder prices, and public shareholders lost over $25 billion because of this ethics violation. Both companies eventually went out of business, and although the accounting firm only had a small portion of its employees working with Enron, the firm’s closure resulted in 85,000 jobs lost. </a:t>
            </a:r>
          </a:p>
          <a:p>
            <a:pPr algn="just">
              <a:lnSpc>
                <a:spcPct val="10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53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67" y="537882"/>
            <a:ext cx="10749367" cy="1165838"/>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Nondisclosure </a:t>
            </a:r>
            <a:r>
              <a:rPr lang="en-US" b="1" dirty="0">
                <a:latin typeface="Times New Roman" panose="02020603050405020304" pitchFamily="18" charset="0"/>
                <a:cs typeface="Times New Roman" panose="02020603050405020304" pitchFamily="18" charset="0"/>
              </a:rPr>
              <a:t>and Corporate Espionage</a:t>
            </a:r>
            <a:r>
              <a:rPr lang="en-US" dirty="0"/>
              <a:t/>
            </a:r>
            <a:br>
              <a:rPr lang="en-US" dirty="0"/>
            </a:br>
            <a:endParaRPr lang="en-US" dirty="0"/>
          </a:p>
        </p:txBody>
      </p:sp>
      <p:sp>
        <p:nvSpPr>
          <p:cNvPr id="3" name="Content Placeholder 2"/>
          <p:cNvSpPr>
            <a:spLocks noGrp="1"/>
          </p:cNvSpPr>
          <p:nvPr>
            <p:ph idx="1"/>
          </p:nvPr>
        </p:nvSpPr>
        <p:spPr>
          <a:xfrm>
            <a:off x="290456" y="1549102"/>
            <a:ext cx="11446137" cy="5034578"/>
          </a:xfrm>
        </p:spPr>
        <p:txBody>
          <a:bodyPr>
            <a:normAutofit/>
          </a:bodyPr>
          <a:lstStyle/>
          <a:p>
            <a:pPr algn="just">
              <a:lnSpc>
                <a:spcPct val="100000"/>
              </a:lnSpc>
            </a:pPr>
            <a:r>
              <a:rPr lang="en-US" sz="2000" dirty="0">
                <a:latin typeface="Times New Roman" panose="02020603050405020304" pitchFamily="18" charset="0"/>
                <a:cs typeface="Times New Roman" panose="02020603050405020304" pitchFamily="18" charset="0"/>
              </a:rPr>
              <a:t>Many employers are at risk of current and former employees stealing information, including client data used by organizations in direct competition with the company. When intellectual property is stolen, or private client information is illegally distributed, this constitutes corporate espionage. Companies may put in place mandatory nondisclosure agreements, stipulating strict financial penalties in case of violation, in order to discourage these types of ethics violations</a:t>
            </a:r>
          </a:p>
        </p:txBody>
      </p:sp>
    </p:spTree>
    <p:extLst>
      <p:ext uri="{BB962C8B-B14F-4D97-AF65-F5344CB8AC3E}">
        <p14:creationId xmlns:p14="http://schemas.microsoft.com/office/powerpoint/2010/main" val="1380358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10" y="494850"/>
            <a:ext cx="10749367" cy="757047"/>
          </a:xfrm>
        </p:spPr>
        <p:txBody>
          <a:bodyPr>
            <a:normAutofit/>
          </a:bodyPr>
          <a:lstStyle/>
          <a:p>
            <a:r>
              <a:rPr lang="en-US" sz="3200" b="1" dirty="0">
                <a:latin typeface="Times New Roman" panose="02020603050405020304" pitchFamily="18" charset="0"/>
                <a:cs typeface="Times New Roman" panose="02020603050405020304" pitchFamily="18" charset="0"/>
              </a:rPr>
              <a:t>Technology and Privacy Practices</a:t>
            </a:r>
          </a:p>
        </p:txBody>
      </p:sp>
      <p:sp>
        <p:nvSpPr>
          <p:cNvPr id="3" name="Content Placeholder 2"/>
          <p:cNvSpPr>
            <a:spLocks noGrp="1"/>
          </p:cNvSpPr>
          <p:nvPr>
            <p:ph idx="1"/>
          </p:nvPr>
        </p:nvSpPr>
        <p:spPr>
          <a:xfrm>
            <a:off x="77311" y="1602889"/>
            <a:ext cx="11691556" cy="4574074"/>
          </a:xfrm>
        </p:spPr>
        <p:txBody>
          <a:bodyPr>
            <a:normAutofit/>
          </a:bodyPr>
          <a:lstStyle/>
          <a:p>
            <a:pPr algn="just">
              <a:lnSpc>
                <a:spcPct val="100000"/>
              </a:lnSpc>
            </a:pPr>
            <a:r>
              <a:rPr lang="en-US" sz="2000" dirty="0">
                <a:latin typeface="Times New Roman" panose="02020603050405020304" pitchFamily="18" charset="0"/>
                <a:cs typeface="Times New Roman" panose="02020603050405020304" pitchFamily="18" charset="0"/>
              </a:rPr>
              <a:t>Under the same umbrella as nondisclosure agreements, the developments in technological security capability pose privacy concerns for clients and employees alike. Employers now have the ability to monitor employee activity on their computers and other company-provided devices, and while electronic surveillance is meant to ensure efficiency and productivity, it often comes dangerously close to privacy violation.  </a:t>
            </a:r>
          </a:p>
        </p:txBody>
      </p:sp>
    </p:spTree>
    <p:extLst>
      <p:ext uri="{BB962C8B-B14F-4D97-AF65-F5344CB8AC3E}">
        <p14:creationId xmlns:p14="http://schemas.microsoft.com/office/powerpoint/2010/main" val="1598679965"/>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Props1.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DEC53A-9DF1-4780-BE92-17E971B7A9ED}">
  <ds:schemaRefs>
    <ds:schemaRef ds:uri="http://schemas.microsoft.com/sharepoint/v3/contenttype/forms"/>
  </ds:schemaRefs>
</ds:datastoreItem>
</file>

<file path=customXml/itemProps3.xml><?xml version="1.0" encoding="utf-8"?>
<ds:datastoreItem xmlns:ds="http://schemas.openxmlformats.org/officeDocument/2006/customXml" ds:itemID="{B970C04F-E7AC-41AB-9C6D-1B1BB88BFF7F}">
  <ds:schemaRefs>
    <ds:schemaRef ds:uri="http://schemas.microsoft.com/office/2006/metadata/properties"/>
    <ds:schemaRef ds:uri="http://schemas.microsoft.com/office/2006/documentManagement/types"/>
    <ds:schemaRef ds:uri="http://purl.org/dc/elements/1.1/"/>
    <ds:schemaRef ds:uri="http://purl.org/dc/terms/"/>
    <ds:schemaRef ds:uri="4873beb7-5857-4685-be1f-d57550cc96cc"/>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88</TotalTime>
  <Words>307</Words>
  <Application>Microsoft Office PowerPoint</Application>
  <PresentationFormat>Widescreen</PresentationFormat>
  <Paragraphs>37</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Segoe UI</vt:lpstr>
      <vt:lpstr>Segoe UI Light</vt:lpstr>
      <vt:lpstr>Times New Roman</vt:lpstr>
      <vt:lpstr>WelcomeDoc</vt:lpstr>
      <vt:lpstr>Ethical Issue</vt:lpstr>
      <vt:lpstr>   What is Ethical Issue </vt:lpstr>
      <vt:lpstr> Harassment and Discrimination in the Workplace  </vt:lpstr>
      <vt:lpstr>Health and Safety in the Workplace </vt:lpstr>
      <vt:lpstr>Whistleblowing or Social Media Rants  </vt:lpstr>
      <vt:lpstr>Ethics in Accounting Practices  </vt:lpstr>
      <vt:lpstr>Nondisclosure and Corporate Espionage </vt:lpstr>
      <vt:lpstr>Technology and Privacy Practices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Issue</dc:title>
  <dc:creator>Hassan</dc:creator>
  <cp:keywords/>
  <cp:lastModifiedBy>Hassan</cp:lastModifiedBy>
  <cp:revision>8</cp:revision>
  <dcterms:created xsi:type="dcterms:W3CDTF">2020-05-12T15:03:40Z</dcterms:created>
  <dcterms:modified xsi:type="dcterms:W3CDTF">2020-05-12T16:32:27Z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